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2" r:id="rId2"/>
    <p:sldId id="293" r:id="rId3"/>
    <p:sldId id="273" r:id="rId4"/>
    <p:sldId id="381" r:id="rId5"/>
    <p:sldId id="324" r:id="rId6"/>
    <p:sldId id="265" r:id="rId7"/>
    <p:sldId id="358" r:id="rId8"/>
    <p:sldId id="380" r:id="rId9"/>
    <p:sldId id="368" r:id="rId10"/>
    <p:sldId id="370" r:id="rId11"/>
    <p:sldId id="359" r:id="rId12"/>
    <p:sldId id="364" r:id="rId13"/>
    <p:sldId id="365" r:id="rId14"/>
    <p:sldId id="366" r:id="rId15"/>
    <p:sldId id="373" r:id="rId16"/>
    <p:sldId id="374" r:id="rId17"/>
    <p:sldId id="371" r:id="rId18"/>
    <p:sldId id="375" r:id="rId19"/>
    <p:sldId id="372" r:id="rId20"/>
    <p:sldId id="376" r:id="rId21"/>
    <p:sldId id="354" r:id="rId22"/>
    <p:sldId id="355" r:id="rId23"/>
    <p:sldId id="367" r:id="rId24"/>
    <p:sldId id="362" r:id="rId25"/>
    <p:sldId id="347" r:id="rId26"/>
    <p:sldId id="301" r:id="rId27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fld id="{74E3C637-A0BB-44B1-AAF7-97ABAA9353B1}" type="datetimeFigureOut">
              <a:rPr lang="ru-RU"/>
              <a:pPr>
                <a:defRPr/>
              </a:pPr>
              <a:t>20.08.2021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fld id="{66D3B64F-B44F-4A32-BE32-A8C1AE76E4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538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fld id="{8B7EBBDC-6CE8-4638-B0AE-F70A8801A4F3}" type="datetimeFigureOut">
              <a:rPr lang="ru-RU"/>
              <a:pPr>
                <a:defRPr/>
              </a:pPr>
              <a:t>20.08.2021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fld id="{93BBC079-E73A-415D-B5B6-C639A9D3A9D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6298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3174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3F698B-2FE9-4606-92E4-50BB27FBA6D6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ru-RU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baseline="0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96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9700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69200" y="1304925"/>
            <a:ext cx="37623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2325" y="4572000"/>
            <a:ext cx="54292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 Box 5"/>
          <p:cNvSpPr txBox="1">
            <a:spLocks noChangeArrowheads="1"/>
          </p:cNvSpPr>
          <p:nvPr/>
        </p:nvSpPr>
        <p:spPr bwMode="auto">
          <a:xfrm>
            <a:off x="228600" y="800100"/>
            <a:ext cx="6348413" cy="325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baseline="0"/>
              <a:t>Как образуется линия </a:t>
            </a:r>
            <a:r>
              <a:rPr lang="en-US" baseline="0"/>
              <a:t>y_hat?</a:t>
            </a:r>
          </a:p>
          <a:p>
            <a:pPr marL="342900" indent="-342900">
              <a:spcBef>
                <a:spcPct val="50000"/>
              </a:spcBef>
              <a:buFontTx/>
              <a:buAutoNum type="arabicParenR"/>
            </a:pPr>
            <a:r>
              <a:rPr lang="ru-RU" baseline="0"/>
              <a:t>После того, как нашли коэффициенты </a:t>
            </a:r>
            <a:r>
              <a:rPr lang="el-GR" baseline="0"/>
              <a:t>β</a:t>
            </a:r>
            <a:endParaRPr lang="ru-RU" baseline="0"/>
          </a:p>
          <a:p>
            <a:pPr marL="342900" indent="-342900">
              <a:spcBef>
                <a:spcPct val="50000"/>
              </a:spcBef>
            </a:pPr>
            <a:r>
              <a:rPr lang="ru-RU" baseline="0"/>
              <a:t>,исходя из минимальной среднеквадратичной ошибки,</a:t>
            </a:r>
          </a:p>
          <a:p>
            <a:pPr marL="342900" indent="-342900">
              <a:spcBef>
                <a:spcPct val="50000"/>
              </a:spcBef>
            </a:pPr>
            <a:r>
              <a:rPr lang="ru-RU" baseline="0"/>
              <a:t>получаем уравнение линейной регрессии</a:t>
            </a:r>
          </a:p>
          <a:p>
            <a:pPr marL="342900" indent="-342900">
              <a:spcBef>
                <a:spcPct val="50000"/>
              </a:spcBef>
            </a:pPr>
            <a:r>
              <a:rPr lang="ru-RU" baseline="0"/>
              <a:t>2) В это уравнение подставляем значения признака и получаем соответствующее значение у. Это оценочное значение у для тех же значений х, что были в измерениях </a:t>
            </a:r>
          </a:p>
          <a:p>
            <a:pPr marL="342900" indent="-342900">
              <a:spcBef>
                <a:spcPct val="50000"/>
              </a:spcBef>
            </a:pPr>
            <a:endParaRPr lang="el-GR" baseline="0"/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53538" y="666750"/>
            <a:ext cx="18383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660400"/>
            <a:ext cx="10810875" cy="1520825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600" b="1" dirty="0" smtClean="0"/>
              <a:t>                    Парная линейная регрессия</a:t>
            </a:r>
            <a:br>
              <a:rPr lang="ru-RU" sz="3600" b="1" dirty="0" smtClean="0"/>
            </a:br>
            <a:r>
              <a:rPr lang="ru-RU" sz="3600" b="1" dirty="0" smtClean="0"/>
              <a:t> </a:t>
            </a:r>
            <a:r>
              <a:rPr lang="ru-RU" sz="3100" dirty="0" smtClean="0"/>
              <a:t>Предполагаем связь признаков </a:t>
            </a:r>
            <a:r>
              <a:rPr lang="en-US" sz="3100" dirty="0" smtClean="0"/>
              <a:t>x </a:t>
            </a:r>
            <a:r>
              <a:rPr lang="ru-RU" sz="3100" dirty="0" smtClean="0"/>
              <a:t>и </a:t>
            </a:r>
            <a:r>
              <a:rPr lang="en-US" sz="3100" dirty="0" smtClean="0"/>
              <a:t>y</a:t>
            </a:r>
            <a:r>
              <a:rPr lang="ru-RU" sz="3100" dirty="0" smtClean="0"/>
              <a:t> , которая</a:t>
            </a:r>
            <a:r>
              <a:rPr lang="en-US" sz="3100" dirty="0" smtClean="0"/>
              <a:t> </a:t>
            </a:r>
            <a:r>
              <a:rPr lang="ru-RU" sz="3100" dirty="0" smtClean="0"/>
              <a:t>описывается линейной функцией:</a:t>
            </a:r>
            <a:endParaRPr lang="ru-RU" sz="3100" dirty="0"/>
          </a:p>
        </p:txBody>
      </p:sp>
      <p:sp>
        <p:nvSpPr>
          <p:cNvPr id="4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90563" y="2219325"/>
            <a:ext cx="10810875" cy="892175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3600" b="1" i="1" baseline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y = a + bx</a:t>
            </a:r>
            <a:endParaRPr lang="ru-RU" sz="3600" b="1" i="1" baseline="0" dirty="0"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842963" y="3111500"/>
            <a:ext cx="10810875" cy="1069975"/>
          </a:xfrm>
          <a:prstGeom prst="rect">
            <a:avLst/>
          </a:prstGeom>
        </p:spPr>
        <p:txBody>
          <a:bodyPr anchor="b">
            <a:normAutofit fontScale="975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2900" baseline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где </a:t>
            </a:r>
            <a:r>
              <a:rPr lang="en-US" sz="2900" b="1" i="1" baseline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a</a:t>
            </a:r>
            <a:r>
              <a:rPr lang="en-US" sz="2900" baseline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ru-RU" sz="2900" baseline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и </a:t>
            </a:r>
            <a:r>
              <a:rPr lang="en-US" sz="2900" b="1" i="1" baseline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b</a:t>
            </a:r>
            <a:r>
              <a:rPr lang="en-US" sz="2900" baseline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– </a:t>
            </a:r>
            <a:r>
              <a:rPr lang="ru-RU" sz="2900" baseline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коэффициенты линейной регрессии</a:t>
            </a:r>
            <a:r>
              <a:rPr lang="ru-RU" sz="3600" baseline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.</a:t>
            </a:r>
          </a:p>
        </p:txBody>
      </p:sp>
      <p:sp>
        <p:nvSpPr>
          <p:cNvPr id="40964" name="TextBox 5"/>
          <p:cNvSpPr txBox="1">
            <a:spLocks noChangeArrowheads="1"/>
          </p:cNvSpPr>
          <p:nvPr/>
        </p:nvSpPr>
        <p:spPr bwMode="auto">
          <a:xfrm>
            <a:off x="842963" y="4786313"/>
            <a:ext cx="75438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aseline="0">
                <a:latin typeface="Times New Roman" pitchFamily="18" charset="0"/>
              </a:rPr>
              <a:t>a –  </a:t>
            </a:r>
            <a:r>
              <a:rPr lang="ru-RU" sz="2400" baseline="0">
                <a:latin typeface="Times New Roman" pitchFamily="18" charset="0"/>
              </a:rPr>
              <a:t>показывает, где прямая пересекает ось у при х = 0</a:t>
            </a:r>
            <a:endParaRPr lang="en-US" sz="2400" baseline="0">
              <a:latin typeface="Times New Roman" pitchFamily="18" charset="0"/>
            </a:endParaRPr>
          </a:p>
          <a:p>
            <a:r>
              <a:rPr lang="en-US" sz="2400" baseline="0">
                <a:latin typeface="Times New Roman" pitchFamily="18" charset="0"/>
              </a:rPr>
              <a:t>b - </a:t>
            </a:r>
            <a:r>
              <a:rPr lang="ru-RU" sz="2400" baseline="0">
                <a:latin typeface="Times New Roman" pitchFamily="18" charset="0"/>
              </a:rPr>
              <a:t> показывает угол наклона прямой</a:t>
            </a: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24925" y="4181475"/>
            <a:ext cx="222885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5"/>
          <p:cNvSpPr txBox="1">
            <a:spLocks noChangeArrowheads="1"/>
          </p:cNvSpPr>
          <p:nvPr/>
        </p:nvSpPr>
        <p:spPr bwMode="auto">
          <a:xfrm>
            <a:off x="485775" y="385763"/>
            <a:ext cx="108299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aseline="0">
                <a:latin typeface="Times New Roman" pitchFamily="18" charset="0"/>
              </a:rPr>
              <a:t>1. Набираем статистические данные (парные измерения х и у) </a:t>
            </a:r>
          </a:p>
          <a:p>
            <a:endParaRPr lang="ru-RU" sz="2400" baseline="0">
              <a:latin typeface="Times New Roman" pitchFamily="18" charset="0"/>
            </a:endParaRPr>
          </a:p>
          <a:p>
            <a:r>
              <a:rPr lang="ru-RU" sz="2400" baseline="0">
                <a:latin typeface="Times New Roman" pitchFamily="18" charset="0"/>
              </a:rPr>
              <a:t>2 Предполагаем  линейную связь между х и у</a:t>
            </a:r>
          </a:p>
          <a:p>
            <a:endParaRPr lang="ru-RU" sz="2400" baseline="0">
              <a:latin typeface="Times New Roman" pitchFamily="18" charset="0"/>
            </a:endParaRPr>
          </a:p>
          <a:p>
            <a:endParaRPr lang="ru-RU" sz="2400" baseline="0">
              <a:latin typeface="Times New Roman" pitchFamily="18" charset="0"/>
            </a:endParaRPr>
          </a:p>
          <a:p>
            <a:endParaRPr lang="ru-RU" sz="2400" baseline="0">
              <a:latin typeface="Times New Roman" pitchFamily="18" charset="0"/>
            </a:endParaRPr>
          </a:p>
          <a:p>
            <a:endParaRPr lang="ru-RU" sz="2400" baseline="0">
              <a:latin typeface="Times New Roman" pitchFamily="18" charset="0"/>
            </a:endParaRPr>
          </a:p>
          <a:p>
            <a:endParaRPr lang="ru-RU" sz="2400" baseline="0">
              <a:latin typeface="Times New Roman" pitchFamily="18" charset="0"/>
            </a:endParaRPr>
          </a:p>
          <a:p>
            <a:r>
              <a:rPr lang="ru-RU" sz="2400" baseline="0">
                <a:latin typeface="Times New Roman" pitchFamily="18" charset="0"/>
              </a:rPr>
              <a:t>3 Считаем коэффициенты,</a:t>
            </a:r>
            <a:r>
              <a:rPr lang="en-US" sz="2400" baseline="0">
                <a:latin typeface="Times New Roman" pitchFamily="18" charset="0"/>
              </a:rPr>
              <a:t> a </a:t>
            </a:r>
            <a:r>
              <a:rPr lang="ru-RU" sz="2400" baseline="0">
                <a:latin typeface="Times New Roman" pitchFamily="18" charset="0"/>
              </a:rPr>
              <a:t>и </a:t>
            </a:r>
            <a:r>
              <a:rPr lang="en-US" sz="2400" baseline="0">
                <a:latin typeface="Times New Roman" pitchFamily="18" charset="0"/>
              </a:rPr>
              <a:t>b</a:t>
            </a:r>
            <a:r>
              <a:rPr lang="ru-RU" sz="2400" baseline="0">
                <a:latin typeface="Times New Roman" pitchFamily="18" charset="0"/>
              </a:rPr>
              <a:t>, так, что линия проходит максимально близко к значениям (</a:t>
            </a:r>
            <a:r>
              <a:rPr lang="en-US" sz="2400" baseline="0">
                <a:latin typeface="Times New Roman" pitchFamily="18" charset="0"/>
              </a:rPr>
              <a:t>x,y)</a:t>
            </a:r>
            <a:endParaRPr lang="ru-RU" sz="2400" baseline="0">
              <a:latin typeface="Times New Roman" pitchFamily="18" charset="0"/>
            </a:endParaRPr>
          </a:p>
          <a:p>
            <a:endParaRPr lang="ru-RU" sz="2400" baseline="0">
              <a:latin typeface="Times New Roman" pitchFamily="18" charset="0"/>
            </a:endParaRPr>
          </a:p>
          <a:p>
            <a:r>
              <a:rPr lang="ru-RU" sz="2400" baseline="0">
                <a:latin typeface="Times New Roman" pitchFamily="18" charset="0"/>
              </a:rPr>
              <a:t>4 Получаем линейную модель</a:t>
            </a:r>
            <a:endParaRPr lang="en-US" sz="2400" baseline="0">
              <a:latin typeface="Times New Roman" pitchFamily="18" charset="0"/>
            </a:endParaRPr>
          </a:p>
          <a:p>
            <a:endParaRPr lang="ru-RU" sz="2400" baseline="0">
              <a:latin typeface="Times New Roman" pitchFamily="18" charset="0"/>
            </a:endParaRPr>
          </a:p>
          <a:p>
            <a:r>
              <a:rPr lang="ru-RU" baseline="0">
                <a:latin typeface="Times New Roman" pitchFamily="18" charset="0"/>
              </a:rPr>
              <a:t> </a:t>
            </a:r>
          </a:p>
        </p:txBody>
      </p:sp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4488" y="4406900"/>
            <a:ext cx="1495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0588" y="1196975"/>
            <a:ext cx="28670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31200" y="3922713"/>
            <a:ext cx="29845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4025" y="2071688"/>
            <a:ext cx="29146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4650" y="1814513"/>
            <a:ext cx="37623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TextBox 5"/>
          <p:cNvSpPr txBox="1">
            <a:spLocks noChangeArrowheads="1"/>
          </p:cNvSpPr>
          <p:nvPr/>
        </p:nvSpPr>
        <p:spPr bwMode="auto">
          <a:xfrm>
            <a:off x="1171575" y="528638"/>
            <a:ext cx="974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aseline="0">
                <a:latin typeface="Times New Roman" pitchFamily="18" charset="0"/>
              </a:rPr>
              <a:t>Формулы расчета коэффициентов </a:t>
            </a:r>
            <a:r>
              <a:rPr lang="ru-RU" sz="2800" b="1" baseline="0">
                <a:latin typeface="Times New Roman" pitchFamily="18" charset="0"/>
              </a:rPr>
              <a:t>а</a:t>
            </a:r>
            <a:r>
              <a:rPr lang="en-US" sz="2800" baseline="0">
                <a:latin typeface="Times New Roman" pitchFamily="18" charset="0"/>
              </a:rPr>
              <a:t> </a:t>
            </a:r>
            <a:r>
              <a:rPr lang="ru-RU" sz="2800" baseline="0">
                <a:latin typeface="Times New Roman" pitchFamily="18" charset="0"/>
              </a:rPr>
              <a:t>и </a:t>
            </a:r>
            <a:r>
              <a:rPr lang="en-US" sz="2800" b="1" baseline="0">
                <a:latin typeface="Times New Roman" pitchFamily="18" charset="0"/>
              </a:rPr>
              <a:t>b</a:t>
            </a:r>
            <a:endParaRPr lang="ru-RU" sz="2800" b="1" baseline="0">
              <a:latin typeface="Times New Roman" pitchFamily="18" charset="0"/>
            </a:endParaRPr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4025" y="4500563"/>
            <a:ext cx="1104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8050" y="4395788"/>
            <a:ext cx="119062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Box 9"/>
          <p:cNvSpPr txBox="1">
            <a:spLocks noChangeArrowheads="1"/>
          </p:cNvSpPr>
          <p:nvPr/>
        </p:nvSpPr>
        <p:spPr bwMode="auto">
          <a:xfrm>
            <a:off x="1443038" y="2466975"/>
            <a:ext cx="333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aseline="0">
                <a:latin typeface="Times New Roman" pitchFamily="18" charset="0"/>
              </a:rPr>
              <a:t>*</a:t>
            </a:r>
          </a:p>
        </p:txBody>
      </p:sp>
      <p:sp>
        <p:nvSpPr>
          <p:cNvPr id="43015" name="TextBox 10"/>
          <p:cNvSpPr txBox="1">
            <a:spLocks noChangeArrowheads="1"/>
          </p:cNvSpPr>
          <p:nvPr/>
        </p:nvSpPr>
        <p:spPr bwMode="auto">
          <a:xfrm>
            <a:off x="1519238" y="3781425"/>
            <a:ext cx="333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aseline="0">
                <a:latin typeface="Times New Roman" pitchFamily="18" charset="0"/>
              </a:rPr>
              <a:t>*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8425" y="98425"/>
            <a:ext cx="6686550" cy="64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6150" y="1355725"/>
            <a:ext cx="4843463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5"/>
          <p:cNvSpPr txBox="1">
            <a:spLocks noChangeArrowheads="1"/>
          </p:cNvSpPr>
          <p:nvPr/>
        </p:nvSpPr>
        <p:spPr bwMode="auto">
          <a:xfrm>
            <a:off x="1685925" y="4276725"/>
            <a:ext cx="70389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Функция потерь- мера измерения ошибок, которые  функция делает на нашем наборе данных</a:t>
            </a:r>
          </a:p>
          <a:p>
            <a:endParaRPr lang="ru-RU"/>
          </a:p>
          <a:p>
            <a:r>
              <a:rPr lang="ru-RU"/>
              <a:t>Одна из самых распространенных функций  называется средней квадратичной ошибкой</a:t>
            </a:r>
          </a:p>
          <a:p>
            <a:endParaRPr lang="ru-RU"/>
          </a:p>
          <a:p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457200"/>
            <a:ext cx="566737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247900"/>
            <a:ext cx="2695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0" y="2000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baseline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52825"/>
            <a:ext cx="22955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6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ru-RU" sz="2400" smtClean="0">
                <a:solidFill>
                  <a:srgbClr val="FF0A05"/>
                </a:solidFill>
              </a:rPr>
              <a:t>МАТРИЧНЫЙ МЕТОД</a:t>
            </a:r>
            <a:br>
              <a:rPr lang="ru-RU" sz="2400" smtClean="0">
                <a:solidFill>
                  <a:srgbClr val="FF0A05"/>
                </a:solidFill>
              </a:rPr>
            </a:br>
            <a:r>
              <a:rPr lang="ru-RU" sz="2400" smtClean="0">
                <a:solidFill>
                  <a:srgbClr val="FF0A05"/>
                </a:solidFill>
              </a:rPr>
              <a:t>ПОИСКА КОЭФФИЦИЕНТОВ</a:t>
            </a:r>
            <a:r>
              <a:rPr lang="ru-RU" sz="4000" smtClean="0">
                <a:solidFill>
                  <a:srgbClr val="FF0A05"/>
                </a:solidFill>
              </a:rPr>
              <a:t/>
            </a:r>
            <a:br>
              <a:rPr lang="ru-RU" sz="4000" smtClean="0">
                <a:solidFill>
                  <a:srgbClr val="FF0A05"/>
                </a:solidFill>
              </a:rPr>
            </a:br>
            <a:endParaRPr lang="ru-RU" sz="4000" smtClean="0">
              <a:solidFill>
                <a:srgbClr val="FF0A05"/>
              </a:solidFill>
            </a:endParaRPr>
          </a:p>
        </p:txBody>
      </p:sp>
      <p:pic>
        <p:nvPicPr>
          <p:cNvPr id="4710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825" y="1285875"/>
            <a:ext cx="2784475" cy="214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76925" y="781050"/>
            <a:ext cx="4081463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3425" y="3524250"/>
            <a:ext cx="22955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3875" y="1733550"/>
            <a:ext cx="23241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038225"/>
            <a:ext cx="6103938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ru-RU" sz="1800" smtClean="0"/>
              <a:t>Градиентный спуск</a:t>
            </a:r>
          </a:p>
        </p:txBody>
      </p:sp>
      <p:pic>
        <p:nvPicPr>
          <p:cNvPr id="491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875" y="952500"/>
            <a:ext cx="388937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633413"/>
            <a:ext cx="634365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114550"/>
            <a:ext cx="10282237" cy="289718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30723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575300"/>
            <a:ext cx="9918700" cy="769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b="1" smtClean="0">
                <a:latin typeface="Roboto"/>
                <a:ea typeface="Roboto"/>
                <a:cs typeface="Roboto"/>
              </a:rPr>
              <a:t>Многомерный статистический анализ. Линейная регрессия</a:t>
            </a: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pic>
        <p:nvPicPr>
          <p:cNvPr id="30724" name="Рисунок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 baseline="0">
                <a:latin typeface="Roboto"/>
                <a:ea typeface="Roboto"/>
                <a:cs typeface="Roboto"/>
              </a:rPr>
              <a:t>Урок 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0" y="819150"/>
            <a:ext cx="7177088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10"/>
          <p:cNvGrpSpPr>
            <a:grpSpLocks/>
          </p:cNvGrpSpPr>
          <p:nvPr/>
        </p:nvGrpSpPr>
        <p:grpSpPr bwMode="auto">
          <a:xfrm>
            <a:off x="690563" y="625475"/>
            <a:ext cx="11171237" cy="2805113"/>
            <a:chOff x="435" y="394"/>
            <a:chExt cx="7037" cy="1767"/>
          </a:xfrm>
        </p:grpSpPr>
        <p:sp>
          <p:nvSpPr>
            <p:cNvPr id="51206" name="TextBox 6"/>
            <p:cNvSpPr txBox="1">
              <a:spLocks noChangeArrowheads="1"/>
            </p:cNvSpPr>
            <p:nvPr/>
          </p:nvSpPr>
          <p:spPr bwMode="auto">
            <a:xfrm>
              <a:off x="435" y="394"/>
              <a:ext cx="6949" cy="17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baseline="0">
                  <a:latin typeface="Times New Roman" pitchFamily="18" charset="0"/>
                </a:rPr>
                <a:t/>
              </a:r>
              <a:br>
                <a:rPr lang="ru-RU" baseline="0">
                  <a:latin typeface="Times New Roman" pitchFamily="18" charset="0"/>
                </a:rPr>
              </a:br>
              <a:r>
                <a:rPr lang="ru-RU" sz="2000" baseline="0">
                  <a:latin typeface="Times New Roman" pitchFamily="18" charset="0"/>
                </a:rPr>
                <a:t>Тесноту линейной связи оценивает коэффициент корреляции </a:t>
              </a:r>
              <a:r>
                <a:rPr lang="en-US" sz="2000" b="1" i="1" baseline="0">
                  <a:latin typeface="Times New Roman" pitchFamily="18" charset="0"/>
                </a:rPr>
                <a:t>r</a:t>
              </a:r>
              <a:r>
                <a:rPr lang="en-US" sz="2000" baseline="0">
                  <a:latin typeface="Times New Roman" pitchFamily="18" charset="0"/>
                </a:rPr>
                <a:t>.</a:t>
              </a:r>
              <a:br>
                <a:rPr lang="en-US" sz="2000" baseline="0">
                  <a:latin typeface="Times New Roman" pitchFamily="18" charset="0"/>
                </a:rPr>
              </a:br>
              <a:endParaRPr lang="ru-RU" sz="2000" baseline="0">
                <a:latin typeface="Times New Roman" pitchFamily="18" charset="0"/>
              </a:endParaRPr>
            </a:p>
            <a:p>
              <a:r>
                <a:rPr lang="ru-RU" sz="2000" baseline="0">
                  <a:latin typeface="Times New Roman" pitchFamily="18" charset="0"/>
                </a:rPr>
                <a:t>Чем больше по модулю коэффициент корреляции, тем сильнее связь между </a:t>
              </a:r>
              <a:r>
                <a:rPr lang="en-US" sz="2000" b="1" i="1" baseline="0">
                  <a:latin typeface="Times New Roman" pitchFamily="18" charset="0"/>
                </a:rPr>
                <a:t>x</a:t>
              </a:r>
              <a:r>
                <a:rPr lang="en-US" sz="2000" baseline="0">
                  <a:latin typeface="Times New Roman" pitchFamily="18" charset="0"/>
                </a:rPr>
                <a:t> </a:t>
              </a:r>
              <a:r>
                <a:rPr lang="ru-RU" sz="2000" baseline="0">
                  <a:latin typeface="Times New Roman" pitchFamily="18" charset="0"/>
                </a:rPr>
                <a:t>и </a:t>
              </a:r>
              <a:r>
                <a:rPr lang="en-US" sz="2000" b="1" i="1" baseline="0">
                  <a:latin typeface="Times New Roman" pitchFamily="18" charset="0"/>
                </a:rPr>
                <a:t>y</a:t>
              </a:r>
              <a:r>
                <a:rPr lang="en-US" sz="2000" baseline="0">
                  <a:latin typeface="Times New Roman" pitchFamily="18" charset="0"/>
                </a:rPr>
                <a:t>.</a:t>
              </a:r>
              <a:endParaRPr lang="ru-RU" sz="2000" baseline="0">
                <a:latin typeface="Times New Roman" pitchFamily="18" charset="0"/>
              </a:endParaRPr>
            </a:p>
            <a:p>
              <a:endParaRPr lang="ru-RU" sz="2000" baseline="0">
                <a:latin typeface="Times New Roman" pitchFamily="18" charset="0"/>
              </a:endParaRPr>
            </a:p>
            <a:p>
              <a:r>
                <a:rPr lang="ru-RU" sz="2000" baseline="0">
                  <a:latin typeface="Times New Roman" pitchFamily="18" charset="0"/>
                </a:rPr>
                <a:t>Точность подобранной регрессионной модели показывает </a:t>
              </a:r>
              <a:r>
                <a:rPr lang="ru-RU" sz="2000" b="1" baseline="0">
                  <a:latin typeface="Times New Roman" pitchFamily="18" charset="0"/>
                </a:rPr>
                <a:t>коэффициент детерминации</a:t>
              </a:r>
              <a:endParaRPr lang="ru-RU" sz="2000" baseline="0">
                <a:latin typeface="Times New Roman" pitchFamily="18" charset="0"/>
              </a:endParaRPr>
            </a:p>
            <a:p>
              <a:r>
                <a:rPr lang="ru-RU" sz="2000" baseline="0">
                  <a:latin typeface="Times New Roman" pitchFamily="18" charset="0"/>
                </a:rPr>
                <a:t>          </a:t>
              </a:r>
            </a:p>
            <a:p>
              <a:r>
                <a:rPr lang="ru-RU" sz="2000" baseline="0">
                  <a:latin typeface="Times New Roman" pitchFamily="18" charset="0"/>
                </a:rPr>
                <a:t>            </a:t>
              </a:r>
              <a:r>
                <a:rPr lang="ru-RU" sz="2000" b="1" baseline="0">
                  <a:solidFill>
                    <a:srgbClr val="385723"/>
                  </a:solidFill>
                  <a:latin typeface="Times New Roman" pitchFamily="18" charset="0"/>
                </a:rPr>
                <a:t>показывает, какую часть изменчивости у описала регрессионная модель      </a:t>
              </a:r>
            </a:p>
            <a:p>
              <a:endParaRPr lang="ru-RU" sz="2000" baseline="0">
                <a:latin typeface="Times New Roman" pitchFamily="18" charset="0"/>
              </a:endParaRPr>
            </a:p>
          </p:txBody>
        </p:sp>
        <p:pic>
          <p:nvPicPr>
            <p:cNvPr id="5120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2" y="1531"/>
              <a:ext cx="426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71" y="1258"/>
              <a:ext cx="30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09" name="TextBox 5"/>
            <p:cNvSpPr txBox="1">
              <a:spLocks noChangeArrowheads="1"/>
            </p:cNvSpPr>
            <p:nvPr/>
          </p:nvSpPr>
          <p:spPr bwMode="auto">
            <a:xfrm>
              <a:off x="829" y="1616"/>
              <a:ext cx="544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baseline="0">
                  <a:latin typeface="Times New Roman" pitchFamily="18" charset="0"/>
                </a:rPr>
                <a:t> </a:t>
              </a:r>
              <a:endParaRPr lang="ru-RU" sz="2000" baseline="0">
                <a:latin typeface="Times New Roman" pitchFamily="18" charset="0"/>
              </a:endParaRPr>
            </a:p>
          </p:txBody>
        </p:sp>
      </p:grpSp>
      <p:pic>
        <p:nvPicPr>
          <p:cNvPr id="51202" name="Рисунок 9" descr="7.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795713"/>
            <a:ext cx="18764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Text Box 12"/>
          <p:cNvSpPr txBox="1">
            <a:spLocks noChangeArrowheads="1"/>
          </p:cNvSpPr>
          <p:nvPr/>
        </p:nvSpPr>
        <p:spPr bwMode="auto">
          <a:xfrm>
            <a:off x="3705225" y="6583363"/>
            <a:ext cx="184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51204" name="Text Box 13"/>
          <p:cNvSpPr txBox="1">
            <a:spLocks noChangeArrowheads="1"/>
          </p:cNvSpPr>
          <p:nvPr/>
        </p:nvSpPr>
        <p:spPr bwMode="auto">
          <a:xfrm>
            <a:off x="1962150" y="5010150"/>
            <a:ext cx="22669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/>
              <a:t>R^2 = 0.947</a:t>
            </a:r>
            <a:endParaRPr lang="ru-RU" sz="2200" b="1"/>
          </a:p>
        </p:txBody>
      </p:sp>
      <p:pic>
        <p:nvPicPr>
          <p:cNvPr id="51205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7013" y="3173413"/>
            <a:ext cx="357187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638" y="523875"/>
            <a:ext cx="9609137" cy="525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Box 5"/>
          <p:cNvSpPr txBox="1">
            <a:spLocks noChangeArrowheads="1"/>
          </p:cNvSpPr>
          <p:nvPr/>
        </p:nvSpPr>
        <p:spPr bwMode="auto">
          <a:xfrm>
            <a:off x="844550" y="254000"/>
            <a:ext cx="9258300" cy="778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aseline="0">
                <a:latin typeface="Times New Roman" pitchFamily="18" charset="0"/>
              </a:rPr>
              <a:t>5.4  </a:t>
            </a:r>
            <a:r>
              <a:rPr lang="ru-RU" baseline="0">
                <a:latin typeface="Times New Roman" pitchFamily="18" charset="0"/>
              </a:rPr>
              <a:t>Рассчитываем сумму квадратных отклонений в расчете на одну степень свободы</a:t>
            </a:r>
          </a:p>
          <a:p>
            <a:endParaRPr lang="ru-RU" baseline="0">
              <a:latin typeface="Times New Roman" pitchFamily="18" charset="0"/>
            </a:endParaRPr>
          </a:p>
          <a:p>
            <a:r>
              <a:rPr lang="en-US" baseline="0">
                <a:latin typeface="Times New Roman" pitchFamily="18" charset="0"/>
              </a:rPr>
              <a:t>MS</a:t>
            </a:r>
            <a:r>
              <a:rPr lang="ru-RU" baseline="0">
                <a:latin typeface="Times New Roman" pitchFamily="18" charset="0"/>
              </a:rPr>
              <a:t>ф</a:t>
            </a:r>
            <a:r>
              <a:rPr lang="en-US" baseline="0">
                <a:latin typeface="Times New Roman" pitchFamily="18" charset="0"/>
              </a:rPr>
              <a:t>=SS</a:t>
            </a:r>
            <a:r>
              <a:rPr lang="ru-RU" baseline="0">
                <a:latin typeface="Times New Roman" pitchFamily="18" charset="0"/>
              </a:rPr>
              <a:t>ф</a:t>
            </a:r>
            <a:r>
              <a:rPr lang="en-US" baseline="0">
                <a:latin typeface="Times New Roman" pitchFamily="18" charset="0"/>
              </a:rPr>
              <a:t>/df1</a:t>
            </a:r>
            <a:r>
              <a:rPr lang="ru-RU" baseline="0">
                <a:latin typeface="Times New Roman" pitchFamily="18" charset="0"/>
              </a:rPr>
              <a:t>                                            </a:t>
            </a:r>
            <a:r>
              <a:rPr lang="en-US" baseline="0">
                <a:latin typeface="Times New Roman" pitchFamily="18" charset="0"/>
              </a:rPr>
              <a:t>MSo=SSo/df2</a:t>
            </a:r>
            <a:endParaRPr lang="ru-RU" baseline="0">
              <a:latin typeface="Times New Roman" pitchFamily="18" charset="0"/>
            </a:endParaRPr>
          </a:p>
          <a:p>
            <a:r>
              <a:rPr lang="en-US" baseline="0">
                <a:latin typeface="Times New Roman" pitchFamily="18" charset="0"/>
              </a:rPr>
              <a:t>MS</a:t>
            </a:r>
            <a:r>
              <a:rPr lang="ru-RU" baseline="0">
                <a:latin typeface="Times New Roman" pitchFamily="18" charset="0"/>
              </a:rPr>
              <a:t>ф</a:t>
            </a:r>
            <a:r>
              <a:rPr lang="en-US" baseline="0">
                <a:latin typeface="Times New Roman" pitchFamily="18" charset="0"/>
              </a:rPr>
              <a:t>=</a:t>
            </a:r>
            <a:r>
              <a:rPr lang="ru-RU" baseline="0">
                <a:latin typeface="Times New Roman" pitchFamily="18" charset="0"/>
              </a:rPr>
              <a:t> </a:t>
            </a:r>
            <a:r>
              <a:rPr lang="en-US" baseline="0">
                <a:latin typeface="Times New Roman" pitchFamily="18" charset="0"/>
              </a:rPr>
              <a:t>4.72</a:t>
            </a:r>
            <a:r>
              <a:rPr lang="ru-RU" baseline="0">
                <a:latin typeface="Times New Roman" pitchFamily="18" charset="0"/>
              </a:rPr>
              <a:t> / 1= </a:t>
            </a:r>
            <a:r>
              <a:rPr lang="en-US" baseline="0">
                <a:latin typeface="Times New Roman" pitchFamily="18" charset="0"/>
              </a:rPr>
              <a:t>4.72                     </a:t>
            </a:r>
            <a:r>
              <a:rPr lang="ru-RU" baseline="0">
                <a:latin typeface="Times New Roman" pitchFamily="18" charset="0"/>
              </a:rPr>
              <a:t>             </a:t>
            </a:r>
            <a:r>
              <a:rPr lang="en-US" baseline="0">
                <a:latin typeface="Times New Roman" pitchFamily="18" charset="0"/>
              </a:rPr>
              <a:t>MSo= 1.35 </a:t>
            </a:r>
            <a:r>
              <a:rPr lang="ru-RU" baseline="0">
                <a:latin typeface="Times New Roman" pitchFamily="18" charset="0"/>
              </a:rPr>
              <a:t>/ 6= </a:t>
            </a:r>
            <a:r>
              <a:rPr lang="en-US" baseline="0">
                <a:latin typeface="Times New Roman" pitchFamily="18" charset="0"/>
              </a:rPr>
              <a:t>0.225</a:t>
            </a:r>
            <a:endParaRPr lang="ru-RU" baseline="0">
              <a:latin typeface="Times New Roman" pitchFamily="18" charset="0"/>
            </a:endParaRPr>
          </a:p>
          <a:p>
            <a:endParaRPr lang="ru-RU" baseline="0">
              <a:latin typeface="Times New Roman" pitchFamily="18" charset="0"/>
            </a:endParaRPr>
          </a:p>
          <a:p>
            <a:r>
              <a:rPr lang="ru-RU" baseline="0">
                <a:latin typeface="Times New Roman" pitchFamily="18" charset="0"/>
              </a:rPr>
              <a:t>5.5 Рассчитываем критерий Фишера </a:t>
            </a:r>
            <a:r>
              <a:rPr lang="en-US" b="1" i="1" baseline="0">
                <a:latin typeface="Times New Roman" pitchFamily="18" charset="0"/>
              </a:rPr>
              <a:t>F</a:t>
            </a:r>
            <a:endParaRPr lang="ru-RU" b="1" i="1" baseline="0">
              <a:latin typeface="Times New Roman" pitchFamily="18" charset="0"/>
            </a:endParaRPr>
          </a:p>
          <a:p>
            <a:endParaRPr lang="ru-RU" b="1" i="1" baseline="0">
              <a:latin typeface="Times New Roman" pitchFamily="18" charset="0"/>
            </a:endParaRPr>
          </a:p>
          <a:p>
            <a:r>
              <a:rPr lang="en-US" b="1" i="1" baseline="0">
                <a:latin typeface="Times New Roman" pitchFamily="18" charset="0"/>
              </a:rPr>
              <a:t>F</a:t>
            </a:r>
            <a:r>
              <a:rPr lang="ru-RU" b="1" i="1" baseline="0">
                <a:latin typeface="Times New Roman" pitchFamily="18" charset="0"/>
              </a:rPr>
              <a:t>р = </a:t>
            </a:r>
            <a:r>
              <a:rPr lang="en-US" baseline="0">
                <a:latin typeface="Times New Roman" pitchFamily="18" charset="0"/>
              </a:rPr>
              <a:t>MS</a:t>
            </a:r>
            <a:r>
              <a:rPr lang="ru-RU" baseline="0">
                <a:latin typeface="Times New Roman" pitchFamily="18" charset="0"/>
              </a:rPr>
              <a:t>ф/</a:t>
            </a:r>
            <a:r>
              <a:rPr lang="en-US" baseline="0">
                <a:latin typeface="Times New Roman" pitchFamily="18" charset="0"/>
              </a:rPr>
              <a:t> MSo</a:t>
            </a:r>
            <a:endParaRPr lang="ru-RU" baseline="0">
              <a:latin typeface="Times New Roman" pitchFamily="18" charset="0"/>
            </a:endParaRPr>
          </a:p>
          <a:p>
            <a:r>
              <a:rPr lang="en-US" b="1" i="1" baseline="0">
                <a:latin typeface="Times New Roman" pitchFamily="18" charset="0"/>
              </a:rPr>
              <a:t>F</a:t>
            </a:r>
            <a:r>
              <a:rPr lang="ru-RU" b="1" i="1" baseline="0">
                <a:latin typeface="Times New Roman" pitchFamily="18" charset="0"/>
              </a:rPr>
              <a:t>р= </a:t>
            </a:r>
            <a:r>
              <a:rPr lang="en-US" baseline="0">
                <a:latin typeface="Times New Roman" pitchFamily="18" charset="0"/>
              </a:rPr>
              <a:t>4.72</a:t>
            </a:r>
            <a:r>
              <a:rPr lang="ru-RU" baseline="0">
                <a:latin typeface="Times New Roman" pitchFamily="18" charset="0"/>
              </a:rPr>
              <a:t>/ </a:t>
            </a:r>
            <a:r>
              <a:rPr lang="en-US" baseline="0">
                <a:latin typeface="Times New Roman" pitchFamily="18" charset="0"/>
              </a:rPr>
              <a:t>0.225</a:t>
            </a:r>
            <a:r>
              <a:rPr lang="ru-RU" baseline="0">
                <a:latin typeface="Times New Roman" pitchFamily="18" charset="0"/>
              </a:rPr>
              <a:t>= </a:t>
            </a:r>
            <a:r>
              <a:rPr lang="en-US" baseline="0">
                <a:latin typeface="Times New Roman" pitchFamily="18" charset="0"/>
              </a:rPr>
              <a:t>20.9</a:t>
            </a:r>
          </a:p>
          <a:p>
            <a:endParaRPr lang="en-US" baseline="0">
              <a:latin typeface="Times New Roman" pitchFamily="18" charset="0"/>
            </a:endParaRPr>
          </a:p>
          <a:p>
            <a:r>
              <a:rPr lang="en-US" baseline="0">
                <a:latin typeface="Times New Roman" pitchFamily="18" charset="0"/>
              </a:rPr>
              <a:t>5.6 </a:t>
            </a:r>
            <a:r>
              <a:rPr lang="ru-RU" baseline="0">
                <a:latin typeface="Times New Roman" pitchFamily="18" charset="0"/>
              </a:rPr>
              <a:t>  При </a:t>
            </a:r>
            <a:r>
              <a:rPr lang="en-US" b="1" i="1" baseline="0">
                <a:latin typeface="Times New Roman" pitchFamily="18" charset="0"/>
              </a:rPr>
              <a:t>F</a:t>
            </a:r>
            <a:r>
              <a:rPr lang="ru-RU" b="1" i="1" baseline="0">
                <a:latin typeface="Times New Roman" pitchFamily="18" charset="0"/>
              </a:rPr>
              <a:t>р </a:t>
            </a:r>
            <a:r>
              <a:rPr lang="en-US" b="1" i="1" baseline="0">
                <a:latin typeface="Times New Roman" pitchFamily="18" charset="0"/>
              </a:rPr>
              <a:t>&gt; F</a:t>
            </a:r>
            <a:r>
              <a:rPr lang="ru-RU" baseline="0">
                <a:latin typeface="Times New Roman" pitchFamily="18" charset="0"/>
              </a:rPr>
              <a:t>т подобранная модель считается </a:t>
            </a:r>
            <a:r>
              <a:rPr lang="ru-RU" b="1" baseline="0">
                <a:latin typeface="Times New Roman" pitchFamily="18" charset="0"/>
              </a:rPr>
              <a:t>значимой</a:t>
            </a:r>
          </a:p>
          <a:p>
            <a:endParaRPr lang="ru-RU" b="1" i="1" baseline="0">
              <a:latin typeface="Times New Roman" pitchFamily="18" charset="0"/>
            </a:endParaRPr>
          </a:p>
          <a:p>
            <a:r>
              <a:rPr lang="en-US" b="1" i="1" baseline="0">
                <a:latin typeface="Times New Roman" pitchFamily="18" charset="0"/>
              </a:rPr>
              <a:t>F</a:t>
            </a:r>
            <a:r>
              <a:rPr lang="ru-RU" baseline="0">
                <a:latin typeface="Times New Roman" pitchFamily="18" charset="0"/>
              </a:rPr>
              <a:t>т зависит от </a:t>
            </a:r>
            <a:r>
              <a:rPr lang="en-US" baseline="0">
                <a:latin typeface="Times New Roman" pitchFamily="18" charset="0"/>
              </a:rPr>
              <a:t>df</a:t>
            </a:r>
            <a:r>
              <a:rPr lang="ru-RU" baseline="0">
                <a:latin typeface="Times New Roman" pitchFamily="18" charset="0"/>
              </a:rPr>
              <a:t> </a:t>
            </a:r>
            <a:r>
              <a:rPr lang="ru-RU" sz="1000" baseline="0">
                <a:latin typeface="Times New Roman" pitchFamily="18" charset="0"/>
              </a:rPr>
              <a:t>1 </a:t>
            </a:r>
            <a:r>
              <a:rPr lang="ru-RU" baseline="0">
                <a:latin typeface="Times New Roman" pitchFamily="18" charset="0"/>
              </a:rPr>
              <a:t>, </a:t>
            </a:r>
            <a:r>
              <a:rPr lang="en-US" baseline="0">
                <a:latin typeface="Times New Roman" pitchFamily="18" charset="0"/>
              </a:rPr>
              <a:t>df</a:t>
            </a:r>
            <a:r>
              <a:rPr lang="en-US" sz="1000" baseline="0">
                <a:latin typeface="Times New Roman" pitchFamily="18" charset="0"/>
              </a:rPr>
              <a:t>2</a:t>
            </a:r>
            <a:r>
              <a:rPr lang="ru-RU" sz="1000" baseline="0">
                <a:latin typeface="Times New Roman" pitchFamily="18" charset="0"/>
              </a:rPr>
              <a:t>  </a:t>
            </a:r>
            <a:r>
              <a:rPr lang="ru-RU" baseline="0">
                <a:latin typeface="Times New Roman" pitchFamily="18" charset="0"/>
              </a:rPr>
              <a:t>и уровня значимости </a:t>
            </a:r>
            <a:r>
              <a:rPr lang="el-GR" baseline="0">
                <a:latin typeface="Times New Roman" pitchFamily="18" charset="0"/>
              </a:rPr>
              <a:t>α</a:t>
            </a:r>
            <a:r>
              <a:rPr lang="ru-RU" baseline="0">
                <a:latin typeface="Times New Roman" pitchFamily="18" charset="0"/>
              </a:rPr>
              <a:t> (вероятность</a:t>
            </a:r>
          </a:p>
          <a:p>
            <a:r>
              <a:rPr lang="ru-RU" baseline="0">
                <a:latin typeface="Times New Roman" pitchFamily="18" charset="0"/>
              </a:rPr>
              <a:t> ошибочно отклонить гипотезу о  том, что</a:t>
            </a:r>
          </a:p>
          <a:p>
            <a:r>
              <a:rPr lang="ru-RU" baseline="0">
                <a:latin typeface="Times New Roman" pitchFamily="18" charset="0"/>
              </a:rPr>
              <a:t> наша модель статистически незначимая)</a:t>
            </a:r>
          </a:p>
          <a:p>
            <a:r>
              <a:rPr lang="en-US" b="1" i="1" baseline="0">
                <a:latin typeface="Times New Roman" pitchFamily="18" charset="0"/>
              </a:rPr>
              <a:t>F</a:t>
            </a:r>
            <a:r>
              <a:rPr lang="ru-RU" baseline="0">
                <a:latin typeface="Times New Roman" pitchFamily="18" charset="0"/>
              </a:rPr>
              <a:t>т = 5,99 </a:t>
            </a:r>
          </a:p>
          <a:p>
            <a:r>
              <a:rPr lang="en-US" b="1" baseline="0">
                <a:latin typeface="Times New Roman" pitchFamily="18" charset="0"/>
              </a:rPr>
              <a:t>20</a:t>
            </a:r>
            <a:r>
              <a:rPr lang="ru-RU" b="1" baseline="0">
                <a:latin typeface="Times New Roman" pitchFamily="18" charset="0"/>
              </a:rPr>
              <a:t>.</a:t>
            </a:r>
            <a:r>
              <a:rPr lang="en-US" b="1" baseline="0">
                <a:latin typeface="Times New Roman" pitchFamily="18" charset="0"/>
              </a:rPr>
              <a:t>9 &gt; 5</a:t>
            </a:r>
            <a:r>
              <a:rPr lang="ru-RU" b="1" baseline="0">
                <a:latin typeface="Times New Roman" pitchFamily="18" charset="0"/>
              </a:rPr>
              <a:t>,99</a:t>
            </a:r>
          </a:p>
          <a:p>
            <a:endParaRPr lang="ru-RU" b="1" baseline="0">
              <a:latin typeface="Times New Roman" pitchFamily="18" charset="0"/>
            </a:endParaRPr>
          </a:p>
          <a:p>
            <a:r>
              <a:rPr lang="ru-RU" b="1" baseline="0">
                <a:latin typeface="Times New Roman" pitchFamily="18" charset="0"/>
              </a:rPr>
              <a:t>Модель считается значимой на уровне значимости 0,05</a:t>
            </a:r>
          </a:p>
          <a:p>
            <a:endParaRPr lang="ru-RU" baseline="0">
              <a:latin typeface="Times New Roman" pitchFamily="18" charset="0"/>
            </a:endParaRPr>
          </a:p>
          <a:p>
            <a:r>
              <a:rPr lang="ru-RU" baseline="0">
                <a:latin typeface="Times New Roman" pitchFamily="18" charset="0"/>
              </a:rPr>
              <a:t> </a:t>
            </a:r>
          </a:p>
          <a:p>
            <a:endParaRPr lang="ru-RU" baseline="0">
              <a:latin typeface="Times New Roman" pitchFamily="18" charset="0"/>
            </a:endParaRPr>
          </a:p>
          <a:p>
            <a:endParaRPr lang="ru-RU" baseline="0">
              <a:latin typeface="Times New Roman" pitchFamily="18" charset="0"/>
            </a:endParaRPr>
          </a:p>
          <a:p>
            <a:endParaRPr lang="ru-RU" baseline="0">
              <a:latin typeface="Times New Roman" pitchFamily="18" charset="0"/>
            </a:endParaRPr>
          </a:p>
          <a:p>
            <a:endParaRPr lang="ru-RU" baseline="0">
              <a:latin typeface="Times New Roman" pitchFamily="18" charset="0"/>
            </a:endParaRPr>
          </a:p>
          <a:p>
            <a:endParaRPr lang="ru-RU" baseline="0">
              <a:latin typeface="Times New Roman" pitchFamily="18" charset="0"/>
            </a:endParaRPr>
          </a:p>
          <a:p>
            <a:endParaRPr lang="ru-RU" baseline="0">
              <a:latin typeface="Times New Roman" pitchFamily="18" charset="0"/>
            </a:endParaRPr>
          </a:p>
        </p:txBody>
      </p:sp>
      <p:grpSp>
        <p:nvGrpSpPr>
          <p:cNvPr id="53250" name="Group 5"/>
          <p:cNvGrpSpPr>
            <a:grpSpLocks/>
          </p:cNvGrpSpPr>
          <p:nvPr/>
        </p:nvGrpSpPr>
        <p:grpSpPr bwMode="auto">
          <a:xfrm>
            <a:off x="7227888" y="1323975"/>
            <a:ext cx="4964112" cy="5534025"/>
            <a:chOff x="4771" y="738"/>
            <a:chExt cx="3366" cy="3582"/>
          </a:xfrm>
        </p:grpSpPr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71" y="738"/>
              <a:ext cx="3366" cy="1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52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76" y="2574"/>
              <a:ext cx="1644" cy="1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3516313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2800" b="1" smtClean="0">
                <a:latin typeface="Roboto"/>
                <a:ea typeface="Roboto"/>
                <a:cs typeface="Roboto"/>
              </a:rPr>
              <a:t>                                    F-</a:t>
            </a:r>
            <a:r>
              <a:rPr lang="ru-RU" sz="2800" b="1" smtClean="0">
                <a:latin typeface="Roboto"/>
                <a:ea typeface="Roboto"/>
                <a:cs typeface="Roboto"/>
              </a:rPr>
              <a:t>критерий Фишера</a:t>
            </a:r>
            <a:br>
              <a:rPr lang="ru-RU" sz="2800" b="1" smtClean="0">
                <a:latin typeface="Roboto"/>
                <a:ea typeface="Roboto"/>
                <a:cs typeface="Roboto"/>
              </a:rPr>
            </a:br>
            <a:r>
              <a:rPr lang="ru-RU" sz="2800" b="1" smtClean="0">
                <a:latin typeface="Roboto"/>
                <a:ea typeface="Roboto"/>
                <a:cs typeface="Roboto"/>
              </a:rPr>
              <a:t>Если фактическое значение </a:t>
            </a:r>
            <a:r>
              <a:rPr lang="en-US" sz="2800" b="1" smtClean="0">
                <a:latin typeface="Roboto"/>
                <a:ea typeface="Roboto"/>
                <a:cs typeface="Roboto"/>
              </a:rPr>
              <a:t>F-</a:t>
            </a:r>
            <a:r>
              <a:rPr lang="ru-RU" sz="2800" b="1" smtClean="0">
                <a:latin typeface="Roboto"/>
                <a:ea typeface="Roboto"/>
                <a:cs typeface="Roboto"/>
              </a:rPr>
              <a:t>критерия Фишера больше,</a:t>
            </a:r>
            <a:br>
              <a:rPr lang="ru-RU" sz="2800" b="1" smtClean="0">
                <a:latin typeface="Roboto"/>
                <a:ea typeface="Roboto"/>
                <a:cs typeface="Roboto"/>
              </a:rPr>
            </a:br>
            <a:r>
              <a:rPr lang="ru-RU" sz="2800" b="1" smtClean="0">
                <a:latin typeface="Roboto"/>
                <a:ea typeface="Roboto"/>
                <a:cs typeface="Roboto"/>
              </a:rPr>
              <a:t>чем табличное значение для данных двух степеней свобод и </a:t>
            </a:r>
            <a:br>
              <a:rPr lang="ru-RU" sz="2800" b="1" smtClean="0">
                <a:latin typeface="Roboto"/>
                <a:ea typeface="Roboto"/>
                <a:cs typeface="Roboto"/>
              </a:rPr>
            </a:br>
            <a:r>
              <a:rPr lang="ru-RU" sz="2800" b="1" smtClean="0">
                <a:latin typeface="Roboto"/>
                <a:ea typeface="Roboto"/>
                <a:cs typeface="Roboto"/>
              </a:rPr>
              <a:t>уровня значимости </a:t>
            </a:r>
            <a:r>
              <a:rPr lang="el-GR" sz="2800" b="1" smtClean="0">
                <a:latin typeface="Roboto"/>
                <a:ea typeface="Roboto"/>
                <a:cs typeface="Roboto"/>
              </a:rPr>
              <a:t>α</a:t>
            </a:r>
            <a:r>
              <a:rPr lang="ru-RU" sz="2800" b="1" smtClean="0">
                <a:latin typeface="Roboto"/>
                <a:ea typeface="Roboto"/>
                <a:cs typeface="Roboto"/>
              </a:rPr>
              <a:t>, то уравнение регрессии признается</a:t>
            </a:r>
            <a:br>
              <a:rPr lang="ru-RU" sz="2800" b="1" smtClean="0">
                <a:latin typeface="Roboto"/>
                <a:ea typeface="Roboto"/>
                <a:cs typeface="Roboto"/>
              </a:rPr>
            </a:br>
            <a:r>
              <a:rPr lang="ru-RU" sz="2800" b="1" smtClean="0">
                <a:latin typeface="Roboto"/>
                <a:ea typeface="Roboto"/>
                <a:cs typeface="Roboto"/>
              </a:rPr>
              <a:t>статистически значимым.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9415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2800" b="1" smtClean="0">
                <a:latin typeface="Roboto"/>
                <a:ea typeface="Roboto"/>
                <a:cs typeface="Roboto"/>
              </a:rPr>
              <a:t>t-</a:t>
            </a:r>
            <a:r>
              <a:rPr lang="ru-RU" sz="2800" b="1" smtClean="0">
                <a:latin typeface="Roboto"/>
                <a:ea typeface="Roboto"/>
                <a:cs typeface="Roboto"/>
              </a:rPr>
              <a:t>статистика Стьюдента</a:t>
            </a:r>
            <a:r>
              <a:rPr lang="en-US" sz="2800" b="1" smtClean="0">
                <a:latin typeface="Roboto"/>
                <a:ea typeface="Roboto"/>
                <a:cs typeface="Roboto"/>
              </a:rPr>
              <a:t> </a:t>
            </a:r>
            <a:r>
              <a:rPr lang="ru-RU" sz="2800" smtClean="0">
                <a:latin typeface="Roboto"/>
                <a:ea typeface="Roboto"/>
                <a:cs typeface="Roboto"/>
              </a:rPr>
              <a:t>позволяет оценить значимость параметров линейной регрессии.</a:t>
            </a:r>
            <a:endParaRPr lang="ru-RU" sz="2400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5632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Для чего применяют многомерный анализ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Что такое линейная регрессия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Коэффициент детерминации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en-US" smtClean="0">
                <a:latin typeface="Roboto"/>
                <a:ea typeface="Roboto"/>
                <a:cs typeface="Roboto"/>
              </a:rPr>
              <a:t>F-</a:t>
            </a:r>
            <a:r>
              <a:rPr lang="ru-RU" smtClean="0">
                <a:latin typeface="Roboto"/>
                <a:ea typeface="Roboto"/>
                <a:cs typeface="Roboto"/>
              </a:rPr>
              <a:t>критерий Фишера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en-US" smtClean="0">
                <a:latin typeface="Roboto"/>
                <a:ea typeface="Roboto"/>
                <a:cs typeface="Roboto"/>
              </a:rPr>
              <a:t>t-</a:t>
            </a:r>
            <a:r>
              <a:rPr lang="ru-RU" smtClean="0">
                <a:latin typeface="Roboto"/>
                <a:ea typeface="Roboto"/>
                <a:cs typeface="Roboto"/>
              </a:rPr>
              <a:t>статистика Стьюдента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2770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Для чего применяют многомерный анализ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Что такое линейная регрессия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Коэффициент детерминации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en-US" smtClean="0">
                <a:latin typeface="Roboto"/>
                <a:ea typeface="Roboto"/>
                <a:cs typeface="Roboto"/>
              </a:rPr>
              <a:t>F-</a:t>
            </a:r>
            <a:r>
              <a:rPr lang="ru-RU" smtClean="0">
                <a:latin typeface="Roboto"/>
                <a:ea typeface="Roboto"/>
                <a:cs typeface="Roboto"/>
              </a:rPr>
              <a:t>критерий Фишера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en-US" smtClean="0">
                <a:latin typeface="Roboto"/>
                <a:ea typeface="Roboto"/>
                <a:cs typeface="Roboto"/>
              </a:rPr>
              <a:t>t-</a:t>
            </a:r>
            <a:r>
              <a:rPr lang="ru-RU" smtClean="0">
                <a:latin typeface="Roboto"/>
                <a:ea typeface="Roboto"/>
                <a:cs typeface="Roboto"/>
              </a:rPr>
              <a:t>статистика Стьюдента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5425" y="1287463"/>
            <a:ext cx="4759325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4" name="Text Box 62"/>
          <p:cNvSpPr txBox="1">
            <a:spLocks noChangeArrowheads="1"/>
          </p:cNvSpPr>
          <p:nvPr/>
        </p:nvSpPr>
        <p:spPr bwMode="auto">
          <a:xfrm>
            <a:off x="762000" y="5095875"/>
            <a:ext cx="42259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/>
              <a:t>Недостатки корреляционного анализа :</a:t>
            </a:r>
          </a:p>
          <a:p>
            <a:r>
              <a:rPr lang="ru-RU" sz="2400"/>
              <a:t>нет интерсепта</a:t>
            </a:r>
          </a:p>
          <a:p>
            <a:r>
              <a:rPr lang="ru-RU" sz="2400"/>
              <a:t>не знаем угла  наклона прямой</a:t>
            </a:r>
            <a:r>
              <a:rPr lang="ru-RU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847725"/>
            <a:ext cx="10810875" cy="24130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600" b="1" dirty="0" smtClean="0"/>
              <a:t>Линейная регрессия </a:t>
            </a:r>
            <a:r>
              <a:rPr lang="ru-RU" sz="3600" dirty="0" smtClean="0"/>
              <a:t>описывает связь признаков (причина) с результатом (следствие).</a:t>
            </a:r>
            <a:br>
              <a:rPr lang="ru-RU" sz="3600" dirty="0" smtClean="0"/>
            </a:br>
            <a:endParaRPr lang="ru-RU" sz="3600" dirty="0"/>
          </a:p>
        </p:txBody>
      </p:sp>
      <p:pic>
        <p:nvPicPr>
          <p:cNvPr id="3481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0150" y="2549525"/>
            <a:ext cx="3276600" cy="362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1270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Объект 2"/>
          <p:cNvSpPr txBox="1">
            <a:spLocks/>
          </p:cNvSpPr>
          <p:nvPr/>
        </p:nvSpPr>
        <p:spPr bwMode="auto">
          <a:xfrm>
            <a:off x="690563" y="500063"/>
            <a:ext cx="107664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 b="1" baseline="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Многомерный статистический анализ </a:t>
            </a:r>
            <a:r>
              <a:rPr lang="ru-RU" sz="3200" baseline="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– раздел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 baseline="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статистики, который посвящен исследованиям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 baseline="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 экспериментов с многомерными наблюдениями.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1417638"/>
            <a:ext cx="10810875" cy="22860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600" b="1" dirty="0" smtClean="0"/>
              <a:t>                            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                        </a:t>
            </a:r>
            <a:r>
              <a:rPr lang="ru-RU" sz="3600" b="1" dirty="0" smtClean="0"/>
              <a:t>          </a:t>
            </a:r>
            <a:r>
              <a:rPr lang="ru-RU" sz="3600" b="1" dirty="0" smtClean="0"/>
              <a:t>Линейная регрессия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100" dirty="0" smtClean="0"/>
              <a:t>Если признак один, то такая линейная регрессия называется парной. Она описывает связь признака </a:t>
            </a:r>
            <a:r>
              <a:rPr lang="en-US" sz="3100" b="1" i="1" dirty="0" smtClean="0"/>
              <a:t>x</a:t>
            </a:r>
            <a:r>
              <a:rPr lang="en-US" sz="3100" dirty="0" smtClean="0"/>
              <a:t> </a:t>
            </a:r>
            <a:r>
              <a:rPr lang="ru-RU" sz="3100" dirty="0" smtClean="0"/>
              <a:t>с результирующим признаком </a:t>
            </a:r>
            <a:r>
              <a:rPr lang="en-US" sz="3100" b="1" i="1" dirty="0" smtClean="0"/>
              <a:t>y</a:t>
            </a:r>
            <a:r>
              <a:rPr lang="ru-RU" sz="3100" dirty="0" smtClean="0"/>
              <a:t>.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36866" name="Заголовок 1"/>
          <p:cNvSpPr txBox="1">
            <a:spLocks/>
          </p:cNvSpPr>
          <p:nvPr/>
        </p:nvSpPr>
        <p:spPr bwMode="auto">
          <a:xfrm>
            <a:off x="690563" y="2752725"/>
            <a:ext cx="10810875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150000"/>
              </a:lnSpc>
            </a:pPr>
            <a:r>
              <a:rPr lang="en-US" sz="3500" b="1" i="1" baseline="0">
                <a:latin typeface="Roboto"/>
                <a:ea typeface="Roboto"/>
                <a:cs typeface="Roboto"/>
              </a:rPr>
              <a:t>y = a + bx</a:t>
            </a:r>
            <a:endParaRPr lang="ru-RU" sz="3500" i="1" baseline="0">
              <a:latin typeface="Times New Roman" pitchFamily="18" charset="0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59"/>
          <p:cNvSpPr txBox="1">
            <a:spLocks noChangeArrowheads="1"/>
          </p:cNvSpPr>
          <p:nvPr/>
        </p:nvSpPr>
        <p:spPr bwMode="auto">
          <a:xfrm>
            <a:off x="11718925" y="1933575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37890" name="Text Box 60"/>
          <p:cNvSpPr txBox="1">
            <a:spLocks noChangeArrowheads="1"/>
          </p:cNvSpPr>
          <p:nvPr/>
        </p:nvSpPr>
        <p:spPr bwMode="auto">
          <a:xfrm>
            <a:off x="7878763" y="488950"/>
            <a:ext cx="3006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y = 3 + 2*x</a:t>
            </a:r>
            <a:endParaRPr lang="ru-RU" sz="2400"/>
          </a:p>
        </p:txBody>
      </p:sp>
      <p:pic>
        <p:nvPicPr>
          <p:cNvPr id="37891" name="Picture 6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7675" y="488950"/>
            <a:ext cx="23812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8650" y="3862388"/>
            <a:ext cx="23717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 Box 66"/>
          <p:cNvSpPr txBox="1">
            <a:spLocks noChangeArrowheads="1"/>
          </p:cNvSpPr>
          <p:nvPr/>
        </p:nvSpPr>
        <p:spPr bwMode="auto">
          <a:xfrm>
            <a:off x="7878763" y="3368675"/>
            <a:ext cx="3006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y = 3 + </a:t>
            </a:r>
            <a:r>
              <a:rPr lang="ru-RU" sz="2400"/>
              <a:t>3</a:t>
            </a:r>
            <a:r>
              <a:rPr lang="en-US" sz="2400"/>
              <a:t>*x</a:t>
            </a:r>
            <a:endParaRPr lang="ru-RU" sz="2400"/>
          </a:p>
        </p:txBody>
      </p:sp>
      <p:pic>
        <p:nvPicPr>
          <p:cNvPr id="37894" name="Picture 6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488950"/>
            <a:ext cx="6216650" cy="392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1139825"/>
            <a:ext cx="4457700" cy="379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4061</TotalTime>
  <Words>412</Words>
  <Application>Microsoft Office PowerPoint</Application>
  <PresentationFormat>Произвольный</PresentationFormat>
  <Paragraphs>99</Paragraphs>
  <Slides>26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Линейная регрессия описывает связь признаков (причина) с результатом (следствие). </vt:lpstr>
      <vt:lpstr>Презентация PowerPoint</vt:lpstr>
      <vt:lpstr>                                                               Линейная регрессия Если признак один, то такая линейная регрессия называется парной. Она описывает связь признака x с результирующим признаком y. </vt:lpstr>
      <vt:lpstr>Презентация PowerPoint</vt:lpstr>
      <vt:lpstr>Презентация PowerPoint</vt:lpstr>
      <vt:lpstr>Презентация PowerPoint</vt:lpstr>
      <vt:lpstr>                    Парная линейная регрессия  Предполагаем связь признаков x и y , которая описывается линейной функцией: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МАТРИЧНЫЙ МЕТОД ПОИСКА КОЭФФИЦИЕНТОВ </vt:lpstr>
      <vt:lpstr>Презентация PowerPoint</vt:lpstr>
      <vt:lpstr>Градиентный спуск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                           F-критерий Фишера Если фактическое значение F-критерия Фишера больше, чем табличное значение для данных двух степеней свобод и  уровня значимости α, то уравнение регрессии признается статистически значимым.</vt:lpstr>
      <vt:lpstr>t-статистика Стьюдента позволяет оценить значимость параметров линейной регрессии.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400</cp:revision>
  <dcterms:created xsi:type="dcterms:W3CDTF">2018-09-20T14:58:52Z</dcterms:created>
  <dcterms:modified xsi:type="dcterms:W3CDTF">2021-08-20T16:36:14Z</dcterms:modified>
</cp:coreProperties>
</file>